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6" r:id="rId2"/>
    <p:sldId id="257" r:id="rId3"/>
    <p:sldId id="258" r:id="rId4"/>
    <p:sldId id="259" r:id="rId5"/>
    <p:sldId id="260" r:id="rId6"/>
    <p:sldId id="273" r:id="rId7"/>
    <p:sldId id="274" r:id="rId8"/>
    <p:sldId id="261" r:id="rId9"/>
    <p:sldId id="262" r:id="rId10"/>
    <p:sldId id="263" r:id="rId11"/>
    <p:sldId id="264" r:id="rId12"/>
    <p:sldId id="265" r:id="rId13"/>
    <p:sldId id="266" r:id="rId14"/>
    <p:sldId id="267" r:id="rId15"/>
    <p:sldId id="268" r:id="rId16"/>
    <p:sldId id="269" r:id="rId17"/>
    <p:sldId id="272" r:id="rId18"/>
  </p:sldIdLst>
  <p:sldSz cx="9144000" cy="6858000" type="screen4x3"/>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58391"/>
          </a:xfrm>
          <a:prstGeom prst="rect">
            <a:avLst/>
          </a:prstGeom>
        </p:spPr>
        <p:txBody>
          <a:bodyPr vert="horz" lIns="92098" tIns="46049" rIns="92098" bIns="46049" rtlCol="0"/>
          <a:lstStyle>
            <a:lvl1pPr algn="r">
              <a:defRPr sz="1200"/>
            </a:lvl1pPr>
          </a:lstStyle>
          <a:p>
            <a:fld id="{3864F9A2-1E0D-4728-B32C-7AE9CE20C6E2}" type="datetimeFigureOut">
              <a:rPr lang="en-US" smtClean="0"/>
              <a:pPr/>
              <a:t>5/20/2015</a:t>
            </a:fld>
            <a:endParaRPr lang="en-US"/>
          </a:p>
        </p:txBody>
      </p:sp>
      <p:sp>
        <p:nvSpPr>
          <p:cNvPr id="4" name="Footer Placeholder 3"/>
          <p:cNvSpPr>
            <a:spLocks noGrp="1"/>
          </p:cNvSpPr>
          <p:nvPr>
            <p:ph type="ftr" sz="quarter" idx="2"/>
          </p:nvPr>
        </p:nvSpPr>
        <p:spPr>
          <a:xfrm>
            <a:off x="0" y="8707831"/>
            <a:ext cx="3011699" cy="458391"/>
          </a:xfrm>
          <a:prstGeom prst="rect">
            <a:avLst/>
          </a:prstGeom>
        </p:spPr>
        <p:txBody>
          <a:bodyPr vert="horz" lIns="92098" tIns="46049" rIns="92098"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07831"/>
            <a:ext cx="3011699" cy="458391"/>
          </a:xfrm>
          <a:prstGeom prst="rect">
            <a:avLst/>
          </a:prstGeom>
        </p:spPr>
        <p:txBody>
          <a:bodyPr vert="horz" lIns="92098" tIns="46049" rIns="92098" bIns="46049" rtlCol="0" anchor="b"/>
          <a:lstStyle>
            <a:lvl1pPr algn="r">
              <a:defRPr sz="1200"/>
            </a:lvl1pPr>
          </a:lstStyle>
          <a:p>
            <a:fld id="{D71FB063-AC07-4B77-A9A7-65E4183093CE}" type="slidenum">
              <a:rPr lang="en-US" smtClean="0"/>
              <a:pPr/>
              <a:t>‹#›</a:t>
            </a:fld>
            <a:endParaRPr lang="en-US"/>
          </a:p>
        </p:txBody>
      </p:sp>
    </p:spTree>
    <p:extLst>
      <p:ext uri="{BB962C8B-B14F-4D97-AF65-F5344CB8AC3E}">
        <p14:creationId xmlns:p14="http://schemas.microsoft.com/office/powerpoint/2010/main" val="307890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58788"/>
          </a:xfrm>
          <a:prstGeom prst="rect">
            <a:avLst/>
          </a:prstGeom>
        </p:spPr>
        <p:txBody>
          <a:bodyPr vert="horz" lIns="91440" tIns="45720" rIns="91440" bIns="45720" rtlCol="0"/>
          <a:lstStyle>
            <a:lvl1pPr algn="r">
              <a:defRPr sz="1200"/>
            </a:lvl1pPr>
          </a:lstStyle>
          <a:p>
            <a:fld id="{0FBD2675-1DCF-4306-9CEA-F7C68F050FEE}" type="datetimeFigureOut">
              <a:rPr lang="en-US" smtClean="0"/>
              <a:t>5/20/2015</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54513"/>
            <a:ext cx="5559425" cy="41259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7438"/>
            <a:ext cx="3011488"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07438"/>
            <a:ext cx="3011488" cy="458787"/>
          </a:xfrm>
          <a:prstGeom prst="rect">
            <a:avLst/>
          </a:prstGeom>
        </p:spPr>
        <p:txBody>
          <a:bodyPr vert="horz" lIns="91440" tIns="45720" rIns="91440" bIns="45720" rtlCol="0" anchor="b"/>
          <a:lstStyle>
            <a:lvl1pPr algn="r">
              <a:defRPr sz="1200"/>
            </a:lvl1pPr>
          </a:lstStyle>
          <a:p>
            <a:fld id="{D20601D0-0F69-4328-AB09-74C2081AB6B7}" type="slidenum">
              <a:rPr lang="en-US" smtClean="0"/>
              <a:t>‹#›</a:t>
            </a:fld>
            <a:endParaRPr lang="en-US"/>
          </a:p>
        </p:txBody>
      </p:sp>
    </p:spTree>
    <p:extLst>
      <p:ext uri="{BB962C8B-B14F-4D97-AF65-F5344CB8AC3E}">
        <p14:creationId xmlns:p14="http://schemas.microsoft.com/office/powerpoint/2010/main" val="20093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2D352F-B5E1-445B-AE59-1F90CD576A96}" type="datetime1">
              <a:rPr lang="en-US" smtClean="0"/>
              <a:t>5/20/2015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102856-FE61-4645-89B8-30AD766978D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0E7114-4126-46F4-B6F9-F9CCD7CD5C86}" type="datetime1">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02856-FE61-4645-89B8-30AD766978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2102856-FE61-4645-89B8-30AD766978D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B7343-E22A-4FB4-9430-B2D3C725C0AC}" type="datetime1">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072179-1B12-4BF1-B254-87511618AD5B}" type="datetime1">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02856-FE61-4645-89B8-30AD766978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80077D-0F5D-4D9D-8BBE-D1FC2DD36C69}" type="datetime1">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2102856-FE61-4645-89B8-30AD766978D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0BDC249-7292-4CBA-B5AB-F88697DD6656}" type="datetime1">
              <a:rPr lang="en-US" smtClean="0"/>
              <a:t>5/20/2015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102856-FE61-4645-89B8-30AD766978D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A96B405-83CE-4FCA-8063-6283D1CFC294}" type="datetime1">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02856-FE61-4645-89B8-30AD766978D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D36EE0-7287-4C35-8E91-980C6BEFB5B5}" type="datetime1">
              <a:rPr lang="en-US" smtClean="0"/>
              <a:t>5/20/2015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2102856-FE61-4645-89B8-30AD766978D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675C70-F374-4CE4-84E8-0AA2D7D7B336}" type="datetime1">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2102856-FE61-4645-89B8-30AD766978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97475A-99AD-45A4-B3A2-6D4257ADACB1}" type="datetime1">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2102856-FE61-4645-89B8-30AD766978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2102856-FE61-4645-89B8-30AD766978D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DB7EAD-DF9C-4127-B0E1-69602987AD16}" type="datetime1">
              <a:rPr lang="en-US" smtClean="0"/>
              <a:t>5/20/2015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2102856-FE61-4645-89B8-30AD766978D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B87367-A32E-428D-9DE5-0647AF14C32F}" type="datetime1">
              <a:rPr lang="en-US" smtClean="0"/>
              <a:t>5/20/2015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8047A8B-39E2-4BF6-A0F1-00FDB7103318}" type="datetime1">
              <a:rPr lang="en-US" smtClean="0"/>
              <a:t>5/20/2015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2102856-FE61-4645-89B8-30AD766978D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www.usc.edu/dept/adminops/equity_diversity/"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www.usc.edu/programs/cwfl/"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mailto:harrisjr@usc.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USC Center for Work &amp; Family Life</a:t>
            </a:r>
            <a:endParaRPr lang="en-US" dirty="0"/>
          </a:p>
        </p:txBody>
      </p:sp>
      <p:sp>
        <p:nvSpPr>
          <p:cNvPr id="2" name="Title 1"/>
          <p:cNvSpPr>
            <a:spLocks noGrp="1"/>
          </p:cNvSpPr>
          <p:nvPr>
            <p:ph type="ctrTitle"/>
          </p:nvPr>
        </p:nvSpPr>
        <p:spPr/>
        <p:txBody>
          <a:bodyPr>
            <a:normAutofit/>
          </a:bodyPr>
          <a:lstStyle/>
          <a:p>
            <a:pPr marR="0" rtl="0"/>
            <a:r>
              <a:rPr lang="en-US" baseline="0" dirty="0" smtClean="0">
                <a:solidFill>
                  <a:srgbClr val="484538"/>
                </a:solidFill>
                <a:latin typeface="Georgia"/>
              </a:rPr>
              <a:t>Managing a Bully</a:t>
            </a:r>
            <a:br>
              <a:rPr lang="en-US" baseline="0" dirty="0" smtClean="0">
                <a:solidFill>
                  <a:srgbClr val="484538"/>
                </a:solidFill>
                <a:latin typeface="Georgia"/>
              </a:rPr>
            </a:br>
            <a:r>
              <a:rPr lang="en-US" baseline="0" dirty="0" smtClean="0">
                <a:solidFill>
                  <a:srgbClr val="484538"/>
                </a:solidFill>
                <a:latin typeface="Georgia"/>
              </a:rPr>
              <a:t>in the Workplace</a:t>
            </a:r>
            <a:endParaRPr lang="en-US" baseline="0" dirty="0" smtClean="0">
              <a:solidFill>
                <a:srgbClr val="454131"/>
              </a:solidFill>
              <a:latin typeface="Georgia"/>
            </a:endParaRPr>
          </a:p>
        </p:txBody>
      </p:sp>
      <p:sp>
        <p:nvSpPr>
          <p:cNvPr id="5" name="Slide Number Placeholder 4"/>
          <p:cNvSpPr>
            <a:spLocks noGrp="1"/>
          </p:cNvSpPr>
          <p:nvPr>
            <p:ph type="sldNum" sz="quarter" idx="12"/>
          </p:nvPr>
        </p:nvSpPr>
        <p:spPr/>
        <p:txBody>
          <a:bodyPr/>
          <a:lstStyle/>
          <a:p>
            <a:fld id="{E2102856-FE61-4645-89B8-30AD766978D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Tools for Managing the Bully</a:t>
            </a:r>
          </a:p>
        </p:txBody>
      </p:sp>
      <p:sp>
        <p:nvSpPr>
          <p:cNvPr id="3" name="Text Placeholder 2"/>
          <p:cNvSpPr>
            <a:spLocks noGrp="1"/>
          </p:cNvSpPr>
          <p:nvPr>
            <p:ph type="body" idx="1"/>
          </p:nvPr>
        </p:nvSpPr>
        <p:spPr/>
        <p:txBody>
          <a:bodyPr>
            <a:normAutofit/>
          </a:bodyPr>
          <a:lstStyle/>
          <a:p>
            <a:pPr marR="0" lvl="0" rtl="0"/>
            <a:r>
              <a:rPr lang="en-US" baseline="0" dirty="0" smtClean="0">
                <a:solidFill>
                  <a:srgbClr val="484538"/>
                </a:solidFill>
                <a:latin typeface="Georgia"/>
              </a:rPr>
              <a:t>One major tool a bully uses is making threats. </a:t>
            </a:r>
          </a:p>
          <a:p>
            <a:pPr marR="0" lvl="1" rtl="0"/>
            <a:r>
              <a:rPr lang="en-US" baseline="0" dirty="0" smtClean="0">
                <a:solidFill>
                  <a:srgbClr val="484538"/>
                </a:solidFill>
                <a:latin typeface="Georgia"/>
              </a:rPr>
              <a:t>Management has more clout than bullies; therefore, they have a bigger threat: dismissal. </a:t>
            </a:r>
          </a:p>
          <a:p>
            <a:pPr marR="0" lvl="1" rtl="0"/>
            <a:r>
              <a:rPr lang="en-US" baseline="0" dirty="0" smtClean="0">
                <a:solidFill>
                  <a:srgbClr val="484538"/>
                </a:solidFill>
                <a:latin typeface="Georgia"/>
              </a:rPr>
              <a:t>Managers may fear that firing a bully will likely cause problems, even a lawsuit. </a:t>
            </a:r>
          </a:p>
          <a:p>
            <a:pPr marR="0" lvl="1" rtl="0"/>
            <a:r>
              <a:rPr lang="en-US" baseline="0" dirty="0" smtClean="0">
                <a:solidFill>
                  <a:srgbClr val="484538"/>
                </a:solidFill>
                <a:latin typeface="Georgia"/>
              </a:rPr>
              <a:t>It could happen, but that is something you have to be willing to risk if all other interventions fail.  </a:t>
            </a:r>
          </a:p>
          <a:p>
            <a:pPr marR="0" lvl="1" rtl="0"/>
            <a:r>
              <a:rPr lang="en-US" baseline="0" dirty="0" smtClean="0">
                <a:solidFill>
                  <a:srgbClr val="484538"/>
                </a:solidFill>
                <a:latin typeface="Georgia"/>
              </a:rPr>
              <a:t>There are many other people in your team who are suffering from the bully’s behavior. </a:t>
            </a:r>
          </a:p>
          <a:p>
            <a:pPr marR="0" lvl="1" rtl="0"/>
            <a:r>
              <a:rPr lang="en-US" baseline="0" dirty="0" smtClean="0">
                <a:solidFill>
                  <a:srgbClr val="484538"/>
                </a:solidFill>
                <a:latin typeface="Georgia"/>
              </a:rPr>
              <a:t>The sum of your team members count more than one bully!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Tools for Managing the Bully</a:t>
            </a:r>
          </a:p>
        </p:txBody>
      </p:sp>
      <p:sp>
        <p:nvSpPr>
          <p:cNvPr id="3" name="Text Placeholder 2"/>
          <p:cNvSpPr>
            <a:spLocks noGrp="1"/>
          </p:cNvSpPr>
          <p:nvPr>
            <p:ph type="body" idx="1"/>
          </p:nvPr>
        </p:nvSpPr>
        <p:spPr/>
        <p:txBody>
          <a:bodyPr>
            <a:normAutofit fontScale="92500" lnSpcReduction="10000"/>
          </a:bodyPr>
          <a:lstStyle/>
          <a:p>
            <a:pPr marR="0" lvl="0" rtl="0"/>
            <a:r>
              <a:rPr lang="en-US" baseline="0" dirty="0" smtClean="0">
                <a:solidFill>
                  <a:srgbClr val="484538"/>
                </a:solidFill>
                <a:latin typeface="Georgia"/>
              </a:rPr>
              <a:t>Use the “progressive discipline” method to manage employee conduct</a:t>
            </a:r>
          </a:p>
          <a:p>
            <a:pPr marR="0" lvl="2" rtl="0"/>
            <a:r>
              <a:rPr lang="en-US" i="1" baseline="0" dirty="0" smtClean="0">
                <a:solidFill>
                  <a:srgbClr val="484538"/>
                </a:solidFill>
                <a:latin typeface="Georgia"/>
              </a:rPr>
              <a:t>Consult with your </a:t>
            </a:r>
            <a:r>
              <a:rPr lang="en-US" i="1" baseline="0" dirty="0" smtClean="0">
                <a:solidFill>
                  <a:srgbClr val="484538"/>
                </a:solidFill>
                <a:latin typeface="Georgia"/>
              </a:rPr>
              <a:t>HR Partner </a:t>
            </a:r>
            <a:r>
              <a:rPr lang="en-US" i="1" baseline="0" dirty="0" smtClean="0">
                <a:solidFill>
                  <a:srgbClr val="484538"/>
                </a:solidFill>
                <a:latin typeface="Georgia"/>
              </a:rPr>
              <a:t>for policies and procedures for progressive discipline</a:t>
            </a:r>
          </a:p>
          <a:p>
            <a:pPr marR="0" lvl="2" rtl="0"/>
            <a:r>
              <a:rPr lang="en-US" i="1" baseline="0" dirty="0" smtClean="0">
                <a:solidFill>
                  <a:srgbClr val="484538"/>
                </a:solidFill>
                <a:latin typeface="Georgia"/>
              </a:rPr>
              <a:t>Document, document, document</a:t>
            </a:r>
          </a:p>
          <a:p>
            <a:pPr marR="0" lvl="3" rtl="0"/>
            <a:r>
              <a:rPr lang="en-US" baseline="0" dirty="0" smtClean="0">
                <a:solidFill>
                  <a:srgbClr val="484538"/>
                </a:solidFill>
                <a:latin typeface="Georgia"/>
              </a:rPr>
              <a:t>“If it wasn’t written down, it didn’t happen”</a:t>
            </a:r>
          </a:p>
          <a:p>
            <a:pPr marR="0" lvl="3" rtl="0"/>
            <a:r>
              <a:rPr lang="en-US" dirty="0" smtClean="0">
                <a:solidFill>
                  <a:srgbClr val="484538"/>
                </a:solidFill>
                <a:latin typeface="Georgia"/>
              </a:rPr>
              <a:t>Keep a log of conversations you have had with the bully, and reports or observations of the bully’s conduct</a:t>
            </a:r>
            <a:endParaRPr lang="en-US" baseline="0" dirty="0" smtClean="0">
              <a:solidFill>
                <a:srgbClr val="484538"/>
              </a:solidFill>
              <a:latin typeface="Georgia"/>
            </a:endParaRPr>
          </a:p>
          <a:p>
            <a:pPr marR="0" lvl="1" rtl="0"/>
            <a:r>
              <a:rPr lang="en-US" dirty="0" smtClean="0">
                <a:solidFill>
                  <a:srgbClr val="484538"/>
                </a:solidFill>
                <a:latin typeface="Georgia"/>
              </a:rPr>
              <a:t>Common steps in a progressive discipline model:</a:t>
            </a:r>
          </a:p>
          <a:p>
            <a:pPr marL="1051560" lvl="2" indent="-457200">
              <a:buFont typeface="+mj-lt"/>
              <a:buAutoNum type="arabicParenR"/>
            </a:pPr>
            <a:r>
              <a:rPr lang="en-US" baseline="0" dirty="0" smtClean="0">
                <a:solidFill>
                  <a:srgbClr val="484538"/>
                </a:solidFill>
                <a:latin typeface="Georgia"/>
              </a:rPr>
              <a:t>Coaching</a:t>
            </a:r>
          </a:p>
          <a:p>
            <a:pPr marL="1051560" lvl="2" indent="-457200">
              <a:buFont typeface="+mj-lt"/>
              <a:buAutoNum type="arabicParenR"/>
            </a:pPr>
            <a:r>
              <a:rPr lang="en-US" baseline="0" dirty="0" smtClean="0">
                <a:solidFill>
                  <a:srgbClr val="484538"/>
                </a:solidFill>
                <a:latin typeface="Georgia"/>
              </a:rPr>
              <a:t>Verbal warning</a:t>
            </a:r>
          </a:p>
          <a:p>
            <a:pPr marL="1051560" lvl="2" indent="-457200">
              <a:buFont typeface="+mj-lt"/>
              <a:buAutoNum type="arabicParenR"/>
            </a:pPr>
            <a:r>
              <a:rPr lang="en-US" baseline="0" dirty="0" smtClean="0">
                <a:solidFill>
                  <a:srgbClr val="484538"/>
                </a:solidFill>
                <a:latin typeface="Georgia"/>
              </a:rPr>
              <a:t>Initial written warning</a:t>
            </a:r>
          </a:p>
          <a:p>
            <a:pPr marL="1051560" lvl="2" indent="-457200">
              <a:buFont typeface="+mj-lt"/>
              <a:buAutoNum type="arabicParenR"/>
            </a:pPr>
            <a:r>
              <a:rPr lang="en-US" baseline="0" dirty="0" smtClean="0">
                <a:solidFill>
                  <a:srgbClr val="484538"/>
                </a:solidFill>
                <a:latin typeface="Georgia"/>
              </a:rPr>
              <a:t>Final written warning</a:t>
            </a:r>
          </a:p>
          <a:p>
            <a:pPr marL="1051560" lvl="2" indent="-457200">
              <a:buFont typeface="+mj-lt"/>
              <a:buAutoNum type="arabicParenR"/>
            </a:pPr>
            <a:r>
              <a:rPr lang="en-US" baseline="0" dirty="0" smtClean="0">
                <a:solidFill>
                  <a:srgbClr val="484538"/>
                </a:solidFill>
                <a:latin typeface="Georgia"/>
              </a:rPr>
              <a:t>Termination</a:t>
            </a:r>
          </a:p>
        </p:txBody>
      </p:sp>
      <p:sp>
        <p:nvSpPr>
          <p:cNvPr id="4" name="Slide Number Placeholder 3"/>
          <p:cNvSpPr>
            <a:spLocks noGrp="1"/>
          </p:cNvSpPr>
          <p:nvPr>
            <p:ph type="sldNum" sz="quarter" idx="12"/>
          </p:nvPr>
        </p:nvSpPr>
        <p:spPr/>
        <p:txBody>
          <a:bodyPr/>
          <a:lstStyle/>
          <a:p>
            <a:fld id="{E2102856-FE61-4645-89B8-30AD766978D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Tools for Managing the Bully</a:t>
            </a:r>
          </a:p>
        </p:txBody>
      </p:sp>
      <p:sp>
        <p:nvSpPr>
          <p:cNvPr id="3" name="Text Placeholder 2"/>
          <p:cNvSpPr>
            <a:spLocks noGrp="1"/>
          </p:cNvSpPr>
          <p:nvPr>
            <p:ph type="body" idx="1"/>
          </p:nvPr>
        </p:nvSpPr>
        <p:spPr/>
        <p:txBody>
          <a:bodyPr>
            <a:normAutofit fontScale="92500" lnSpcReduction="20000"/>
          </a:bodyPr>
          <a:lstStyle/>
          <a:p>
            <a:pPr marR="0" lvl="0" rtl="0"/>
            <a:r>
              <a:rPr lang="en-US" baseline="0" dirty="0" smtClean="0">
                <a:solidFill>
                  <a:srgbClr val="484538"/>
                </a:solidFill>
                <a:latin typeface="Georgia"/>
              </a:rPr>
              <a:t>Use the Performance Review process to document the problems and required improvements</a:t>
            </a:r>
          </a:p>
          <a:p>
            <a:pPr marR="0" lvl="1" rtl="0"/>
            <a:r>
              <a:rPr lang="en-US" baseline="0" dirty="0" smtClean="0">
                <a:solidFill>
                  <a:srgbClr val="484538"/>
                </a:solidFill>
                <a:latin typeface="Georgia"/>
              </a:rPr>
              <a:t>Becomes a part of the employee’s personnel record</a:t>
            </a:r>
          </a:p>
          <a:p>
            <a:pPr marR="0" lvl="1" rtl="0"/>
            <a:r>
              <a:rPr lang="en-US" baseline="0" dirty="0" smtClean="0">
                <a:solidFill>
                  <a:srgbClr val="484538"/>
                </a:solidFill>
                <a:latin typeface="Georgia"/>
              </a:rPr>
              <a:t>As a part of the Performance</a:t>
            </a:r>
            <a:r>
              <a:rPr lang="en-US" dirty="0" smtClean="0">
                <a:solidFill>
                  <a:srgbClr val="484538"/>
                </a:solidFill>
                <a:latin typeface="Georgia"/>
              </a:rPr>
              <a:t> Review development plan, o</a:t>
            </a:r>
            <a:r>
              <a:rPr lang="en-US" baseline="0" dirty="0" smtClean="0">
                <a:solidFill>
                  <a:srgbClr val="484538"/>
                </a:solidFill>
                <a:latin typeface="Georgia"/>
              </a:rPr>
              <a:t>ffer meaningful and specific resources to assist the bully’s success</a:t>
            </a:r>
          </a:p>
          <a:p>
            <a:pPr marR="0" lvl="2" rtl="0"/>
            <a:r>
              <a:rPr lang="en-US" i="1" baseline="0" dirty="0" smtClean="0">
                <a:solidFill>
                  <a:srgbClr val="484538"/>
                </a:solidFill>
                <a:latin typeface="Georgia"/>
              </a:rPr>
              <a:t>Sources of interpersonal training for the bully:</a:t>
            </a:r>
          </a:p>
          <a:p>
            <a:pPr marR="0" lvl="3" rtl="0"/>
            <a:r>
              <a:rPr lang="en-US" baseline="0" dirty="0" smtClean="0">
                <a:solidFill>
                  <a:srgbClr val="484538"/>
                </a:solidFill>
                <a:latin typeface="Georgia"/>
              </a:rPr>
              <a:t>Center for Work &amp; Family Life</a:t>
            </a:r>
          </a:p>
          <a:p>
            <a:pPr marR="0" lvl="4" rtl="0"/>
            <a:r>
              <a:rPr lang="en-US" i="1" baseline="0" dirty="0" smtClean="0">
                <a:solidFill>
                  <a:srgbClr val="484538"/>
                </a:solidFill>
                <a:latin typeface="Georgia"/>
              </a:rPr>
              <a:t>Individualized treatment planning and interpersonal skill-building</a:t>
            </a:r>
          </a:p>
          <a:p>
            <a:pPr marR="0" lvl="4" rtl="0"/>
            <a:r>
              <a:rPr lang="en-US" i="1" dirty="0" smtClean="0">
                <a:solidFill>
                  <a:srgbClr val="484538"/>
                </a:solidFill>
                <a:latin typeface="Georgia"/>
              </a:rPr>
              <a:t>Services are free and confidential</a:t>
            </a:r>
            <a:endParaRPr lang="en-US" i="1" baseline="0" dirty="0" smtClean="0">
              <a:solidFill>
                <a:srgbClr val="484538"/>
              </a:solidFill>
              <a:latin typeface="Georgia"/>
            </a:endParaRPr>
          </a:p>
          <a:p>
            <a:pPr marR="0" lvl="3" rtl="0"/>
            <a:r>
              <a:rPr lang="en-US" baseline="0" dirty="0" smtClean="0">
                <a:solidFill>
                  <a:srgbClr val="484538"/>
                </a:solidFill>
                <a:latin typeface="Georgia"/>
              </a:rPr>
              <a:t>USC Professional Development</a:t>
            </a:r>
          </a:p>
          <a:p>
            <a:pPr marR="0" lvl="4" rtl="0"/>
            <a:r>
              <a:rPr lang="en-US" i="1" baseline="0" dirty="0" smtClean="0">
                <a:solidFill>
                  <a:srgbClr val="484538"/>
                </a:solidFill>
                <a:latin typeface="Georgia"/>
              </a:rPr>
              <a:t>Handling Emotions Under Pressure</a:t>
            </a:r>
          </a:p>
          <a:p>
            <a:pPr marR="0" lvl="3" rtl="0"/>
            <a:r>
              <a:rPr lang="en-US" baseline="0" dirty="0" smtClean="0">
                <a:solidFill>
                  <a:srgbClr val="484538"/>
                </a:solidFill>
                <a:latin typeface="Georgia"/>
              </a:rPr>
              <a:t>Career Track / Fred Pryor Seminars</a:t>
            </a:r>
          </a:p>
          <a:p>
            <a:pPr marR="0" lvl="4" rtl="0"/>
            <a:r>
              <a:rPr lang="en-US" i="1" baseline="0" dirty="0" smtClean="0">
                <a:solidFill>
                  <a:srgbClr val="484538"/>
                </a:solidFill>
                <a:latin typeface="Georgia"/>
              </a:rPr>
              <a:t>How to Communicate with Tact and Professionalism</a:t>
            </a:r>
          </a:p>
          <a:p>
            <a:pPr marR="0" lvl="4" rtl="0"/>
            <a:r>
              <a:rPr lang="en-US" i="1" baseline="0" dirty="0" smtClean="0">
                <a:solidFill>
                  <a:srgbClr val="484538"/>
                </a:solidFill>
                <a:latin typeface="Georgia"/>
              </a:rPr>
              <a:t>Developing Emotional Intelligence</a:t>
            </a:r>
          </a:p>
          <a:p>
            <a:pPr lvl="1"/>
            <a:r>
              <a:rPr lang="en-US" i="1" baseline="0" dirty="0" smtClean="0">
                <a:solidFill>
                  <a:srgbClr val="484538"/>
                </a:solidFill>
                <a:latin typeface="Georgia"/>
              </a:rPr>
              <a:t>See Resources</a:t>
            </a:r>
            <a:r>
              <a:rPr lang="en-US" i="1" dirty="0" smtClean="0">
                <a:solidFill>
                  <a:srgbClr val="484538"/>
                </a:solidFill>
                <a:latin typeface="Georgia"/>
              </a:rPr>
              <a:t> Page below for contact info</a:t>
            </a:r>
            <a:endParaRPr lang="en-US" i="1" baseline="0" dirty="0" smtClean="0">
              <a:solidFill>
                <a:srgbClr val="484538"/>
              </a:solidFill>
              <a:latin typeface="Georgia"/>
            </a:endParaRPr>
          </a:p>
        </p:txBody>
      </p:sp>
      <p:sp>
        <p:nvSpPr>
          <p:cNvPr id="4" name="Slide Number Placeholder 3"/>
          <p:cNvSpPr>
            <a:spLocks noGrp="1"/>
          </p:cNvSpPr>
          <p:nvPr>
            <p:ph type="sldNum" sz="quarter" idx="12"/>
          </p:nvPr>
        </p:nvSpPr>
        <p:spPr/>
        <p:txBody>
          <a:bodyPr/>
          <a:lstStyle/>
          <a:p>
            <a:fld id="{E2102856-FE61-4645-89B8-30AD766978D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Tools for Managing the Bully</a:t>
            </a:r>
          </a:p>
        </p:txBody>
      </p:sp>
      <p:sp>
        <p:nvSpPr>
          <p:cNvPr id="3" name="Text Placeholder 2"/>
          <p:cNvSpPr>
            <a:spLocks noGrp="1"/>
          </p:cNvSpPr>
          <p:nvPr>
            <p:ph type="body" idx="1"/>
          </p:nvPr>
        </p:nvSpPr>
        <p:spPr/>
        <p:txBody>
          <a:bodyPr>
            <a:normAutofit lnSpcReduction="10000"/>
          </a:bodyPr>
          <a:lstStyle/>
          <a:p>
            <a:pPr marR="0" lvl="0" rtl="0"/>
            <a:r>
              <a:rPr lang="en-US" baseline="0" dirty="0" smtClean="0">
                <a:solidFill>
                  <a:srgbClr val="484538"/>
                </a:solidFill>
                <a:latin typeface="Georgia"/>
              </a:rPr>
              <a:t>Seek the bully’s commitment to change</a:t>
            </a:r>
          </a:p>
          <a:p>
            <a:pPr marR="0" lvl="1" rtl="0"/>
            <a:r>
              <a:rPr lang="en-US" baseline="0" dirty="0" smtClean="0">
                <a:solidFill>
                  <a:srgbClr val="484538"/>
                </a:solidFill>
                <a:latin typeface="Georgia"/>
              </a:rPr>
              <a:t>“This problem is created by you alone, and only you can solve the problem. Will you make a commitment to me that you will make the necessary improvements?”</a:t>
            </a:r>
          </a:p>
          <a:p>
            <a:pPr marR="0" lvl="1" rtl="0"/>
            <a:r>
              <a:rPr lang="en-US" baseline="0" dirty="0" smtClean="0">
                <a:solidFill>
                  <a:srgbClr val="484538"/>
                </a:solidFill>
                <a:latin typeface="Georgia"/>
              </a:rPr>
              <a:t>Don’t let the bully distract you from securing their commitment, by blaming others, the university, or general circumstances.</a:t>
            </a:r>
          </a:p>
          <a:p>
            <a:pPr marR="0" lvl="0" rtl="0"/>
            <a:r>
              <a:rPr lang="en-US" baseline="0" dirty="0" smtClean="0">
                <a:solidFill>
                  <a:srgbClr val="484538"/>
                </a:solidFill>
                <a:latin typeface="Georgia"/>
              </a:rPr>
              <a:t>Increase 1:1 supervision meetings with the bully</a:t>
            </a:r>
          </a:p>
          <a:p>
            <a:pPr marR="0" lvl="1" rtl="0"/>
            <a:r>
              <a:rPr lang="en-US" baseline="0" dirty="0" smtClean="0">
                <a:solidFill>
                  <a:srgbClr val="484538"/>
                </a:solidFill>
                <a:latin typeface="Georgia"/>
              </a:rPr>
              <a:t>Lends more support to the bully to change his/her conduct</a:t>
            </a:r>
          </a:p>
          <a:p>
            <a:pPr marR="0" lvl="1" rtl="0"/>
            <a:r>
              <a:rPr lang="en-US" baseline="0" dirty="0" smtClean="0">
                <a:solidFill>
                  <a:srgbClr val="484538"/>
                </a:solidFill>
                <a:latin typeface="Georgia"/>
              </a:rPr>
              <a:t>Keeps the bully on your radar</a:t>
            </a:r>
          </a:p>
          <a:p>
            <a:pPr marR="0" lvl="1" rtl="0"/>
            <a:r>
              <a:rPr lang="en-US" baseline="0" dirty="0" smtClean="0">
                <a:solidFill>
                  <a:srgbClr val="484538"/>
                </a:solidFill>
                <a:latin typeface="Georgia"/>
              </a:rPr>
              <a:t>Sends a message that you are earnest about seeing a change</a:t>
            </a:r>
          </a:p>
          <a:p>
            <a:pPr marR="0" lvl="1" rtl="0"/>
            <a:r>
              <a:rPr lang="en-US" baseline="0" dirty="0" smtClean="0">
                <a:solidFill>
                  <a:srgbClr val="484538"/>
                </a:solidFill>
                <a:latin typeface="Georgia"/>
              </a:rPr>
              <a:t>Recognize and reward progress</a:t>
            </a:r>
          </a:p>
        </p:txBody>
      </p:sp>
      <p:sp>
        <p:nvSpPr>
          <p:cNvPr id="4" name="Slide Number Placeholder 3"/>
          <p:cNvSpPr>
            <a:spLocks noGrp="1"/>
          </p:cNvSpPr>
          <p:nvPr>
            <p:ph type="sldNum" sz="quarter" idx="12"/>
          </p:nvPr>
        </p:nvSpPr>
        <p:spPr/>
        <p:txBody>
          <a:bodyPr/>
          <a:lstStyle/>
          <a:p>
            <a:fld id="{E2102856-FE61-4645-89B8-30AD766978D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Resources at Your Disposal</a:t>
            </a:r>
          </a:p>
        </p:txBody>
      </p:sp>
      <p:sp>
        <p:nvSpPr>
          <p:cNvPr id="3" name="Text Placeholder 2"/>
          <p:cNvSpPr>
            <a:spLocks noGrp="1"/>
          </p:cNvSpPr>
          <p:nvPr>
            <p:ph type="body" idx="1"/>
          </p:nvPr>
        </p:nvSpPr>
        <p:spPr/>
        <p:txBody>
          <a:bodyPr/>
          <a:lstStyle/>
          <a:p>
            <a:pPr marR="0" lvl="0" rtl="0"/>
            <a:r>
              <a:rPr lang="en-US" baseline="0" dirty="0" smtClean="0">
                <a:solidFill>
                  <a:srgbClr val="484538"/>
                </a:solidFill>
                <a:latin typeface="Georgia"/>
              </a:rPr>
              <a:t>USC Office of Equity &amp; Diversity</a:t>
            </a:r>
          </a:p>
          <a:p>
            <a:pPr marR="0" lvl="0" rtl="0"/>
            <a:r>
              <a:rPr lang="en-US" baseline="0" dirty="0" smtClean="0">
                <a:solidFill>
                  <a:srgbClr val="484538"/>
                </a:solidFill>
                <a:latin typeface="Georgia"/>
              </a:rPr>
              <a:t>USC Center for Work &amp; Family Life</a:t>
            </a:r>
          </a:p>
          <a:p>
            <a:pPr marR="0" lvl="0" rtl="0"/>
            <a:r>
              <a:rPr lang="en-US" baseline="0" dirty="0" smtClean="0">
                <a:solidFill>
                  <a:srgbClr val="484538"/>
                </a:solidFill>
                <a:latin typeface="Georgia"/>
              </a:rPr>
              <a:t>USC </a:t>
            </a:r>
            <a:r>
              <a:rPr lang="en-US" dirty="0" smtClean="0">
                <a:solidFill>
                  <a:srgbClr val="484538"/>
                </a:solidFill>
                <a:latin typeface="Georgia"/>
              </a:rPr>
              <a:t>Talent Management/</a:t>
            </a:r>
            <a:r>
              <a:rPr lang="en-US" dirty="0" err="1" smtClean="0">
                <a:solidFill>
                  <a:srgbClr val="484538"/>
                </a:solidFill>
                <a:latin typeface="Georgia"/>
              </a:rPr>
              <a:t>TrojanLearn</a:t>
            </a:r>
            <a:endParaRPr lang="en-US" baseline="0" dirty="0" smtClean="0">
              <a:solidFill>
                <a:srgbClr val="484538"/>
              </a:solidFill>
              <a:latin typeface="Georgia"/>
            </a:endParaRPr>
          </a:p>
        </p:txBody>
      </p:sp>
      <p:sp>
        <p:nvSpPr>
          <p:cNvPr id="4" name="Slide Number Placeholder 3"/>
          <p:cNvSpPr>
            <a:spLocks noGrp="1"/>
          </p:cNvSpPr>
          <p:nvPr>
            <p:ph type="sldNum" sz="quarter" idx="12"/>
          </p:nvPr>
        </p:nvSpPr>
        <p:spPr/>
        <p:txBody>
          <a:bodyPr/>
          <a:lstStyle/>
          <a:p>
            <a:fld id="{E2102856-FE61-4645-89B8-30AD766978D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Resources at Your Disposal</a:t>
            </a:r>
          </a:p>
        </p:txBody>
      </p:sp>
      <p:sp>
        <p:nvSpPr>
          <p:cNvPr id="3" name="Text Placeholder 2"/>
          <p:cNvSpPr>
            <a:spLocks noGrp="1"/>
          </p:cNvSpPr>
          <p:nvPr>
            <p:ph type="body" idx="1"/>
          </p:nvPr>
        </p:nvSpPr>
        <p:spPr/>
        <p:txBody>
          <a:bodyPr>
            <a:normAutofit/>
          </a:bodyPr>
          <a:lstStyle/>
          <a:p>
            <a:pPr marR="0" lvl="0" rtl="0"/>
            <a:r>
              <a:rPr lang="en-US" baseline="0" dirty="0" smtClean="0">
                <a:solidFill>
                  <a:srgbClr val="484538"/>
                </a:solidFill>
                <a:latin typeface="Georgia"/>
              </a:rPr>
              <a:t>USC Office of Equity &amp; Diversity</a:t>
            </a:r>
          </a:p>
          <a:p>
            <a:pPr marR="0" lvl="1" rtl="0"/>
            <a:r>
              <a:rPr lang="en-US" baseline="0" dirty="0" smtClean="0">
                <a:solidFill>
                  <a:srgbClr val="484538"/>
                </a:solidFill>
                <a:latin typeface="Georgia"/>
              </a:rPr>
              <a:t>“The Office of Equity and Diversity investigates complaints by faculty, staff and students who believe themselves to be harmed by sexual harassment, discrimination and harassment.</a:t>
            </a:r>
          </a:p>
          <a:p>
            <a:pPr marR="0" lvl="1" rtl="0"/>
            <a:r>
              <a:rPr lang="en-US" baseline="0" dirty="0" smtClean="0">
                <a:solidFill>
                  <a:srgbClr val="484538"/>
                </a:solidFill>
                <a:latin typeface="Georgia"/>
              </a:rPr>
              <a:t>“Should a complaint of sexual harassment, discrimination or harassment be brought to your attention, it is extremely important that you contact the Office of Equity and Diversity immediately. In order to assure that all complaints are addressed quickly and appropriately, departments may not proceed in any way to investigate allegations of this sort on their own.”</a:t>
            </a:r>
          </a:p>
          <a:p>
            <a:pPr marR="0" lvl="1" rtl="0"/>
            <a:r>
              <a:rPr lang="en-US" u="sng" baseline="0" dirty="0" smtClean="0">
                <a:solidFill>
                  <a:srgbClr val="0000FF"/>
                </a:solidFill>
                <a:latin typeface="Georgia"/>
                <a:hlinkClick r:id="rId2"/>
              </a:rPr>
              <a:t>http://www.usc.edu/dept/adminops/equity_diversity/</a:t>
            </a:r>
            <a:endParaRPr lang="en-US" u="sng" baseline="0" dirty="0" smtClean="0">
              <a:solidFill>
                <a:srgbClr val="484538"/>
              </a:solidFill>
              <a:latin typeface="Georgia"/>
              <a:hlinkClick r:id="rId2"/>
            </a:endParaRPr>
          </a:p>
        </p:txBody>
      </p:sp>
      <p:sp>
        <p:nvSpPr>
          <p:cNvPr id="4" name="Slide Number Placeholder 3"/>
          <p:cNvSpPr>
            <a:spLocks noGrp="1"/>
          </p:cNvSpPr>
          <p:nvPr>
            <p:ph type="sldNum" sz="quarter" idx="12"/>
          </p:nvPr>
        </p:nvSpPr>
        <p:spPr/>
        <p:txBody>
          <a:bodyPr/>
          <a:lstStyle/>
          <a:p>
            <a:fld id="{E2102856-FE61-4645-89B8-30AD766978D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Resources at Your Disposal</a:t>
            </a:r>
          </a:p>
        </p:txBody>
      </p:sp>
      <p:sp>
        <p:nvSpPr>
          <p:cNvPr id="3" name="Text Placeholder 2"/>
          <p:cNvSpPr>
            <a:spLocks noGrp="1"/>
          </p:cNvSpPr>
          <p:nvPr>
            <p:ph type="body" idx="1"/>
          </p:nvPr>
        </p:nvSpPr>
        <p:spPr/>
        <p:txBody>
          <a:bodyPr>
            <a:normAutofit/>
          </a:bodyPr>
          <a:lstStyle/>
          <a:p>
            <a:pPr marR="0" lvl="0" rtl="0"/>
            <a:r>
              <a:rPr lang="en-US" baseline="0" dirty="0" smtClean="0">
                <a:solidFill>
                  <a:srgbClr val="484538"/>
                </a:solidFill>
                <a:latin typeface="Georgia"/>
              </a:rPr>
              <a:t>Center for Work &amp; Family Life</a:t>
            </a:r>
          </a:p>
          <a:p>
            <a:pPr marR="0" lvl="1" rtl="0"/>
            <a:r>
              <a:rPr lang="en-US" baseline="0" dirty="0" smtClean="0">
                <a:solidFill>
                  <a:srgbClr val="484538"/>
                </a:solidFill>
                <a:latin typeface="Georgia"/>
              </a:rPr>
              <a:t>The professional staff of the Center for Work and Family Life are experts in workplace relations and organizational behaviors. We are experienced in providing supervisor consultation and guidance for a wide range of matters pertaining to human relations</a:t>
            </a:r>
          </a:p>
          <a:p>
            <a:pPr marR="0" lvl="1" rtl="0"/>
            <a:r>
              <a:rPr lang="en-US" baseline="0" dirty="0" smtClean="0">
                <a:solidFill>
                  <a:srgbClr val="484538"/>
                </a:solidFill>
                <a:latin typeface="Georgia"/>
              </a:rPr>
              <a:t>Management Consultation</a:t>
            </a:r>
          </a:p>
          <a:p>
            <a:pPr marR="0" lvl="2" rtl="0"/>
            <a:r>
              <a:rPr lang="en-US" i="1" baseline="0" dirty="0" smtClean="0">
                <a:solidFill>
                  <a:srgbClr val="484538"/>
                </a:solidFill>
                <a:latin typeface="Georgia"/>
              </a:rPr>
              <a:t>Assistance with preparing for difficult conversations</a:t>
            </a:r>
          </a:p>
          <a:p>
            <a:pPr marR="0" lvl="2" rtl="0"/>
            <a:r>
              <a:rPr lang="en-US" i="1" baseline="0" dirty="0" smtClean="0">
                <a:solidFill>
                  <a:srgbClr val="484538"/>
                </a:solidFill>
                <a:latin typeface="Georgia"/>
              </a:rPr>
              <a:t>Insight into bullying behavior</a:t>
            </a:r>
          </a:p>
          <a:p>
            <a:pPr marR="0" lvl="1" rtl="0"/>
            <a:r>
              <a:rPr lang="en-US" baseline="0" dirty="0" smtClean="0">
                <a:solidFill>
                  <a:srgbClr val="484538"/>
                </a:solidFill>
                <a:latin typeface="Georgia"/>
              </a:rPr>
              <a:t>Free Training</a:t>
            </a:r>
          </a:p>
          <a:p>
            <a:pPr marR="0" lvl="2" rtl="0"/>
            <a:r>
              <a:rPr lang="en-US" i="1" baseline="0" dirty="0" smtClean="0">
                <a:solidFill>
                  <a:srgbClr val="484538"/>
                </a:solidFill>
                <a:latin typeface="Georgia"/>
              </a:rPr>
              <a:t>Free, on-site training on </a:t>
            </a:r>
            <a:r>
              <a:rPr lang="en-US" i="1" baseline="0" dirty="0" smtClean="0">
                <a:solidFill>
                  <a:srgbClr val="484538"/>
                </a:solidFill>
                <a:latin typeface="Georgia"/>
              </a:rPr>
              <a:t>civility </a:t>
            </a:r>
            <a:r>
              <a:rPr lang="en-US" i="1" baseline="0" dirty="0" smtClean="0">
                <a:solidFill>
                  <a:srgbClr val="484538"/>
                </a:solidFill>
                <a:latin typeface="Georgia"/>
              </a:rPr>
              <a:t>for your work team</a:t>
            </a:r>
          </a:p>
          <a:p>
            <a:pPr marR="0" lvl="1" rtl="0"/>
            <a:r>
              <a:rPr lang="en-US" u="sng" baseline="0" dirty="0" smtClean="0">
                <a:solidFill>
                  <a:srgbClr val="0000FF"/>
                </a:solidFill>
                <a:latin typeface="Georgia"/>
                <a:hlinkClick r:id="rId2"/>
              </a:rPr>
              <a:t>http://www.usc.edu/programs/cwfl/</a:t>
            </a:r>
            <a:endParaRPr lang="en-US" u="sng" baseline="0" dirty="0" smtClean="0">
              <a:solidFill>
                <a:srgbClr val="484538"/>
              </a:solidFill>
              <a:latin typeface="Georgia"/>
              <a:hlinkClick r:id="rId2"/>
            </a:endParaRPr>
          </a:p>
        </p:txBody>
      </p:sp>
      <p:sp>
        <p:nvSpPr>
          <p:cNvPr id="4" name="Slide Number Placeholder 3"/>
          <p:cNvSpPr>
            <a:spLocks noGrp="1"/>
          </p:cNvSpPr>
          <p:nvPr>
            <p:ph type="sldNum" sz="quarter" idx="12"/>
          </p:nvPr>
        </p:nvSpPr>
        <p:spPr/>
        <p:txBody>
          <a:bodyPr/>
          <a:lstStyle/>
          <a:p>
            <a:fld id="{E2102856-FE61-4645-89B8-30AD766978D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Jeffrey Harris, MFT, CEAP</a:t>
            </a:r>
          </a:p>
          <a:p>
            <a:r>
              <a:rPr lang="en-US" dirty="0" smtClean="0">
                <a:hlinkClick r:id="rId2"/>
              </a:rPr>
              <a:t>harrisjr@usc.edu</a:t>
            </a:r>
            <a:endParaRPr lang="en-US" dirty="0" smtClean="0"/>
          </a:p>
          <a:p>
            <a:r>
              <a:rPr lang="en-US" dirty="0" smtClean="0"/>
              <a:t>213-821-0800</a:t>
            </a:r>
          </a:p>
          <a:p>
            <a:r>
              <a:rPr lang="en-US" dirty="0" smtClean="0"/>
              <a:t>www.usc.edu/cwfl</a:t>
            </a:r>
            <a:endParaRPr lang="en-US" dirty="0"/>
          </a:p>
        </p:txBody>
      </p:sp>
      <p:sp>
        <p:nvSpPr>
          <p:cNvPr id="3" name="Title 2"/>
          <p:cNvSpPr>
            <a:spLocks noGrp="1"/>
          </p:cNvSpPr>
          <p:nvPr>
            <p:ph type="title"/>
          </p:nvPr>
        </p:nvSpPr>
        <p:spPr/>
        <p:txBody>
          <a:bodyPr/>
          <a:lstStyle/>
          <a:p>
            <a:r>
              <a:rPr lang="en-US" dirty="0" smtClean="0"/>
              <a:t>Contacting the</a:t>
            </a:r>
            <a:br>
              <a:rPr lang="en-US" dirty="0" smtClean="0"/>
            </a:br>
            <a:r>
              <a:rPr lang="en-US" dirty="0" smtClean="0"/>
              <a:t>Center for Work &amp; Family Life</a:t>
            </a:r>
            <a:endParaRPr lang="en-US" dirty="0"/>
          </a:p>
        </p:txBody>
      </p:sp>
      <p:sp>
        <p:nvSpPr>
          <p:cNvPr id="4" name="Slide Number Placeholder 3"/>
          <p:cNvSpPr>
            <a:spLocks noGrp="1"/>
          </p:cNvSpPr>
          <p:nvPr>
            <p:ph type="sldNum" sz="quarter" idx="12"/>
          </p:nvPr>
        </p:nvSpPr>
        <p:spPr/>
        <p:txBody>
          <a:bodyPr/>
          <a:lstStyle/>
          <a:p>
            <a:fld id="{E2102856-FE61-4645-89B8-30AD766978D5}"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Recognizing a Bully</a:t>
            </a:r>
          </a:p>
        </p:txBody>
      </p:sp>
      <p:sp>
        <p:nvSpPr>
          <p:cNvPr id="3" name="Text Placeholder 2"/>
          <p:cNvSpPr>
            <a:spLocks noGrp="1"/>
          </p:cNvSpPr>
          <p:nvPr>
            <p:ph type="body" idx="1"/>
          </p:nvPr>
        </p:nvSpPr>
        <p:spPr/>
        <p:txBody>
          <a:bodyPr>
            <a:normAutofit fontScale="70000" lnSpcReduction="20000"/>
          </a:bodyPr>
          <a:lstStyle/>
          <a:p>
            <a:pPr marR="0" lvl="0" rtl="0"/>
            <a:r>
              <a:rPr lang="en-US" baseline="0" dirty="0" smtClean="0">
                <a:solidFill>
                  <a:srgbClr val="484538"/>
                </a:solidFill>
                <a:latin typeface="Georgia"/>
              </a:rPr>
              <a:t>Workplace bullying is about power and control in workplace relationships. </a:t>
            </a:r>
          </a:p>
          <a:p>
            <a:pPr marR="0" lvl="0" rtl="0"/>
            <a:r>
              <a:rPr lang="en-US" baseline="0" dirty="0" smtClean="0">
                <a:solidFill>
                  <a:srgbClr val="484538"/>
                </a:solidFill>
                <a:latin typeface="Georgia"/>
              </a:rPr>
              <a:t>It is often motivated by:</a:t>
            </a:r>
          </a:p>
          <a:p>
            <a:pPr marR="0" lvl="1" rtl="0"/>
            <a:r>
              <a:rPr lang="en-US" baseline="0" dirty="0" smtClean="0">
                <a:solidFill>
                  <a:srgbClr val="484538"/>
                </a:solidFill>
                <a:latin typeface="Georgia"/>
              </a:rPr>
              <a:t>insecurity</a:t>
            </a:r>
          </a:p>
          <a:p>
            <a:pPr marR="0" lvl="1" rtl="0"/>
            <a:r>
              <a:rPr lang="en-US" baseline="0" dirty="0" smtClean="0">
                <a:solidFill>
                  <a:srgbClr val="484538"/>
                </a:solidFill>
                <a:latin typeface="Georgia"/>
              </a:rPr>
              <a:t>jealousy or </a:t>
            </a:r>
          </a:p>
          <a:p>
            <a:pPr marR="0" lvl="1" rtl="0"/>
            <a:r>
              <a:rPr lang="en-US" baseline="0" dirty="0" smtClean="0">
                <a:solidFill>
                  <a:srgbClr val="484538"/>
                </a:solidFill>
                <a:latin typeface="Georgia"/>
              </a:rPr>
              <a:t>fear</a:t>
            </a:r>
          </a:p>
          <a:p>
            <a:pPr marR="0" lvl="0" rtl="0"/>
            <a:r>
              <a:rPr lang="en-US" baseline="0" dirty="0" smtClean="0">
                <a:solidFill>
                  <a:srgbClr val="484538"/>
                </a:solidFill>
                <a:latin typeface="Georgia"/>
              </a:rPr>
              <a:t>The intention of the perpetrator is the same… to: </a:t>
            </a:r>
          </a:p>
          <a:p>
            <a:pPr marR="0" lvl="1" rtl="0"/>
            <a:r>
              <a:rPr lang="en-US" baseline="0" dirty="0" smtClean="0">
                <a:solidFill>
                  <a:srgbClr val="484538"/>
                </a:solidFill>
                <a:latin typeface="Georgia"/>
              </a:rPr>
              <a:t>undermine</a:t>
            </a:r>
          </a:p>
          <a:p>
            <a:pPr marR="0" lvl="1" rtl="0"/>
            <a:r>
              <a:rPr lang="en-US" baseline="0" dirty="0" smtClean="0">
                <a:solidFill>
                  <a:srgbClr val="484538"/>
                </a:solidFill>
                <a:latin typeface="Georgia"/>
              </a:rPr>
              <a:t>discredit</a:t>
            </a:r>
          </a:p>
          <a:p>
            <a:pPr marR="0" lvl="1" rtl="0"/>
            <a:r>
              <a:rPr lang="en-US" baseline="0" dirty="0" smtClean="0">
                <a:solidFill>
                  <a:srgbClr val="484538"/>
                </a:solidFill>
                <a:latin typeface="Georgia"/>
              </a:rPr>
              <a:t>embarrass, and/or </a:t>
            </a:r>
          </a:p>
          <a:p>
            <a:pPr marR="0" lvl="1" rtl="0"/>
            <a:r>
              <a:rPr lang="en-US" baseline="0" dirty="0" smtClean="0">
                <a:solidFill>
                  <a:srgbClr val="484538"/>
                </a:solidFill>
                <a:latin typeface="Georgia"/>
              </a:rPr>
              <a:t>harm the target </a:t>
            </a:r>
          </a:p>
          <a:p>
            <a:pPr marR="0" lvl="0" rtl="0"/>
            <a:r>
              <a:rPr lang="en-US" baseline="0" dirty="0" smtClean="0">
                <a:solidFill>
                  <a:srgbClr val="484538"/>
                </a:solidFill>
                <a:latin typeface="Georgia"/>
              </a:rPr>
              <a:t>Bullies control others through:</a:t>
            </a:r>
          </a:p>
          <a:p>
            <a:pPr marR="0" lvl="1" rtl="0"/>
            <a:r>
              <a:rPr lang="en-US" baseline="0" dirty="0" smtClean="0">
                <a:solidFill>
                  <a:srgbClr val="484538"/>
                </a:solidFill>
                <a:latin typeface="Georgia"/>
              </a:rPr>
              <a:t>sabotage</a:t>
            </a:r>
          </a:p>
          <a:p>
            <a:pPr marR="0" lvl="1" rtl="0"/>
            <a:r>
              <a:rPr lang="en-US" baseline="0" dirty="0" smtClean="0">
                <a:solidFill>
                  <a:srgbClr val="484538"/>
                </a:solidFill>
                <a:latin typeface="Georgia"/>
              </a:rPr>
              <a:t>insults</a:t>
            </a:r>
          </a:p>
          <a:p>
            <a:pPr marR="0" lvl="1" rtl="0"/>
            <a:r>
              <a:rPr lang="en-US" baseline="0" dirty="0" smtClean="0">
                <a:solidFill>
                  <a:srgbClr val="484538"/>
                </a:solidFill>
                <a:latin typeface="Georgia"/>
              </a:rPr>
              <a:t>undermining work performance</a:t>
            </a:r>
          </a:p>
          <a:p>
            <a:pPr marR="0" lvl="1" rtl="0"/>
            <a:r>
              <a:rPr lang="en-US" baseline="0" dirty="0" smtClean="0">
                <a:solidFill>
                  <a:srgbClr val="484538"/>
                </a:solidFill>
                <a:latin typeface="Georgia"/>
              </a:rPr>
              <a:t>public humiliation, and </a:t>
            </a:r>
          </a:p>
          <a:p>
            <a:pPr marR="0" lvl="1" rtl="0"/>
            <a:r>
              <a:rPr lang="en-US" baseline="0" dirty="0" smtClean="0">
                <a:solidFill>
                  <a:srgbClr val="484538"/>
                </a:solidFill>
                <a:latin typeface="Georgia"/>
              </a:rPr>
              <a:t>sarcasm</a:t>
            </a:r>
          </a:p>
        </p:txBody>
      </p:sp>
      <p:sp>
        <p:nvSpPr>
          <p:cNvPr id="4" name="Slide Number Placeholder 3"/>
          <p:cNvSpPr>
            <a:spLocks noGrp="1"/>
          </p:cNvSpPr>
          <p:nvPr>
            <p:ph type="sldNum" sz="quarter" idx="12"/>
          </p:nvPr>
        </p:nvSpPr>
        <p:spPr/>
        <p:txBody>
          <a:bodyPr/>
          <a:lstStyle/>
          <a:p>
            <a:fld id="{E2102856-FE61-4645-89B8-30AD766978D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Recognizing a Bully</a:t>
            </a:r>
          </a:p>
        </p:txBody>
      </p:sp>
      <p:sp>
        <p:nvSpPr>
          <p:cNvPr id="3" name="Text Placeholder 2"/>
          <p:cNvSpPr>
            <a:spLocks noGrp="1"/>
          </p:cNvSpPr>
          <p:nvPr>
            <p:ph type="body" idx="1"/>
          </p:nvPr>
        </p:nvSpPr>
        <p:spPr/>
        <p:txBody>
          <a:bodyPr/>
          <a:lstStyle/>
          <a:p>
            <a:pPr marR="0" lvl="0" rtl="0"/>
            <a:r>
              <a:rPr lang="en-US" baseline="0" dirty="0" smtClean="0">
                <a:solidFill>
                  <a:srgbClr val="484538"/>
                </a:solidFill>
                <a:latin typeface="Georgia"/>
              </a:rPr>
              <a:t>A bully is a person who is habitually cruel to others she deems to be weaker than herself and uses browbeating language and behavior. </a:t>
            </a:r>
          </a:p>
          <a:p>
            <a:pPr marR="0" lvl="0" rtl="0"/>
            <a:endParaRPr lang="en-US" baseline="0" dirty="0" smtClean="0">
              <a:solidFill>
                <a:srgbClr val="484538"/>
              </a:solidFill>
              <a:latin typeface="Georgia"/>
            </a:endParaRPr>
          </a:p>
          <a:p>
            <a:pPr marR="0" lvl="0" rtl="0"/>
            <a:r>
              <a:rPr lang="en-US" baseline="0" dirty="0" smtClean="0">
                <a:solidFill>
                  <a:srgbClr val="484538"/>
                </a:solidFill>
                <a:latin typeface="Georgia"/>
              </a:rPr>
              <a:t>Although we often think of bullies as big people dominating smaller folks, they are truly little people in every way.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Recognizing a Bully</a:t>
            </a:r>
          </a:p>
        </p:txBody>
      </p:sp>
      <p:sp>
        <p:nvSpPr>
          <p:cNvPr id="3" name="Text Placeholder 2"/>
          <p:cNvSpPr>
            <a:spLocks noGrp="1"/>
          </p:cNvSpPr>
          <p:nvPr>
            <p:ph type="body" idx="1"/>
          </p:nvPr>
        </p:nvSpPr>
        <p:spPr/>
        <p:txBody>
          <a:bodyPr>
            <a:normAutofit fontScale="92500"/>
          </a:bodyPr>
          <a:lstStyle/>
          <a:p>
            <a:pPr marR="0" lvl="0" rtl="0"/>
            <a:r>
              <a:rPr lang="en-US" baseline="0" smtClean="0">
                <a:solidFill>
                  <a:srgbClr val="484538"/>
                </a:solidFill>
                <a:latin typeface="Georgia"/>
              </a:rPr>
              <a:t>Their fear of being wrong is demonstrated by being know-it-alls. They are often condescending, patronizing or dismissive. </a:t>
            </a:r>
          </a:p>
          <a:p>
            <a:pPr marR="0" lvl="0" rtl="0"/>
            <a:r>
              <a:rPr lang="en-US" baseline="0" smtClean="0">
                <a:solidFill>
                  <a:srgbClr val="484538"/>
                </a:solidFill>
                <a:latin typeface="Georgia"/>
              </a:rPr>
              <a:t>Their fear of not being able to meet the needs of others causes them to never want to hear what others think, feel or want.  </a:t>
            </a:r>
          </a:p>
          <a:p>
            <a:pPr marR="0" lvl="0" rtl="0"/>
            <a:r>
              <a:rPr lang="en-US" baseline="0" smtClean="0">
                <a:solidFill>
                  <a:srgbClr val="484538"/>
                </a:solidFill>
                <a:latin typeface="Georgia"/>
              </a:rPr>
              <a:t>Their inability and unwillingness to control their anger or their tongue causes them to make everything the fault of their coworkers, as it could not possibly be theirs. </a:t>
            </a:r>
          </a:p>
          <a:p>
            <a:pPr marR="0" lvl="0" rtl="0"/>
            <a:r>
              <a:rPr lang="en-US" baseline="0" smtClean="0">
                <a:solidFill>
                  <a:srgbClr val="484538"/>
                </a:solidFill>
                <a:latin typeface="Georgia"/>
              </a:rPr>
              <a:t>Paradoxically, their self-esteem is too fragile to handle the possibility of being wrong.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Recognizing a Bully</a:t>
            </a:r>
          </a:p>
        </p:txBody>
      </p:sp>
      <p:sp>
        <p:nvSpPr>
          <p:cNvPr id="3" name="Text Placeholder 2"/>
          <p:cNvSpPr>
            <a:spLocks noGrp="1"/>
          </p:cNvSpPr>
          <p:nvPr>
            <p:ph type="body" idx="1"/>
          </p:nvPr>
        </p:nvSpPr>
        <p:spPr/>
        <p:txBody>
          <a:bodyPr>
            <a:normAutofit fontScale="92500" lnSpcReduction="20000"/>
          </a:bodyPr>
          <a:lstStyle/>
          <a:p>
            <a:pPr marR="0" lvl="0" rtl="0"/>
            <a:r>
              <a:rPr lang="en-US" baseline="0" smtClean="0">
                <a:solidFill>
                  <a:srgbClr val="484538"/>
                </a:solidFill>
                <a:latin typeface="Georgia"/>
              </a:rPr>
              <a:t>Their need to control their coworker demonstrates their fear of being unable to control themselves. </a:t>
            </a:r>
          </a:p>
          <a:p>
            <a:pPr marR="0" lvl="0" rtl="0"/>
            <a:r>
              <a:rPr lang="en-US" baseline="0" smtClean="0">
                <a:solidFill>
                  <a:srgbClr val="484538"/>
                </a:solidFill>
                <a:latin typeface="Georgia"/>
              </a:rPr>
              <a:t>Their desire for power over others comes from the fear of being insignificant. </a:t>
            </a:r>
          </a:p>
          <a:p>
            <a:pPr marR="0" lvl="0" rtl="0"/>
            <a:r>
              <a:rPr lang="en-US" baseline="0" smtClean="0">
                <a:solidFill>
                  <a:srgbClr val="484538"/>
                </a:solidFill>
                <a:latin typeface="Georgia"/>
              </a:rPr>
              <a:t>Their attempt to boost their own flailing self-esteem is fed by treating others disrespectfully, thoughtlessly and off-handedly. </a:t>
            </a:r>
          </a:p>
          <a:p>
            <a:pPr marR="0" lvl="0" rtl="0"/>
            <a:r>
              <a:rPr lang="en-US" baseline="0" smtClean="0">
                <a:solidFill>
                  <a:srgbClr val="484538"/>
                </a:solidFill>
                <a:latin typeface="Georgia"/>
              </a:rPr>
              <a:t>Their fear of others causes them to assault character, focus on weaknesses and be the poster children for intimidation. </a:t>
            </a:r>
          </a:p>
          <a:p>
            <a:pPr marR="0" lvl="0" rtl="0"/>
            <a:r>
              <a:rPr lang="en-US" baseline="0" smtClean="0">
                <a:solidFill>
                  <a:srgbClr val="484538"/>
                </a:solidFill>
                <a:latin typeface="Georgia"/>
              </a:rPr>
              <a:t>Unfortunately, these are all manifestations of a poor self-image coupled with lack of self-awareness and people skills.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pPr marR="0" rtl="0"/>
            <a:r>
              <a:rPr lang="en-US" baseline="0" dirty="0" smtClean="0">
                <a:solidFill>
                  <a:srgbClr val="484538"/>
                </a:solidFill>
                <a:latin typeface="Georgia"/>
              </a:rPr>
              <a:t>Recognizing a Bully—</a:t>
            </a:r>
            <a:br>
              <a:rPr lang="en-US" baseline="0" dirty="0" smtClean="0">
                <a:solidFill>
                  <a:srgbClr val="484538"/>
                </a:solidFill>
                <a:latin typeface="Georgia"/>
              </a:rPr>
            </a:br>
            <a:r>
              <a:rPr lang="en-US" baseline="0" dirty="0" smtClean="0">
                <a:solidFill>
                  <a:srgbClr val="484538"/>
                </a:solidFill>
                <a:latin typeface="Georgia"/>
              </a:rPr>
              <a:t>Top</a:t>
            </a:r>
            <a:r>
              <a:rPr lang="en-US" dirty="0" smtClean="0">
                <a:solidFill>
                  <a:srgbClr val="484538"/>
                </a:solidFill>
                <a:latin typeface="Georgia"/>
              </a:rPr>
              <a:t> Ten Bullying Behaviors</a:t>
            </a:r>
            <a:endParaRPr lang="en-US" baseline="0" dirty="0" smtClean="0">
              <a:solidFill>
                <a:srgbClr val="484538"/>
              </a:solidFill>
              <a:latin typeface="Georgia"/>
            </a:endParaRPr>
          </a:p>
        </p:txBody>
      </p:sp>
      <p:sp>
        <p:nvSpPr>
          <p:cNvPr id="3" name="Text Placeholder 2"/>
          <p:cNvSpPr>
            <a:spLocks noGrp="1"/>
          </p:cNvSpPr>
          <p:nvPr>
            <p:ph type="body" idx="1"/>
          </p:nvPr>
        </p:nvSpPr>
        <p:spPr/>
        <p:txBody>
          <a:bodyPr>
            <a:normAutofit/>
          </a:bodyPr>
          <a:lstStyle/>
          <a:p>
            <a:pPr marL="514350" indent="-514350">
              <a:buFont typeface="+mj-lt"/>
              <a:buAutoNum type="arabicPeriod"/>
            </a:pPr>
            <a:r>
              <a:rPr lang="en-US" sz="2800" dirty="0" smtClean="0"/>
              <a:t>Falsely accusing target of "errors" not actually made</a:t>
            </a:r>
          </a:p>
          <a:p>
            <a:pPr marL="514350" indent="-514350">
              <a:buFont typeface="+mj-lt"/>
              <a:buAutoNum type="arabicPeriod"/>
            </a:pPr>
            <a:r>
              <a:rPr lang="en-US" sz="2800" dirty="0" smtClean="0"/>
              <a:t>Staring, glaring, nonverbally intimidating hostility </a:t>
            </a:r>
          </a:p>
          <a:p>
            <a:pPr marL="514350" indent="-514350">
              <a:buFont typeface="+mj-lt"/>
              <a:buAutoNum type="arabicPeriod"/>
            </a:pPr>
            <a:r>
              <a:rPr lang="en-US" sz="2800" dirty="0" smtClean="0"/>
              <a:t>Publicly discounting target's thoughts or feelings</a:t>
            </a:r>
          </a:p>
          <a:p>
            <a:pPr marL="514350" indent="-514350">
              <a:buFont typeface="+mj-lt"/>
              <a:buAutoNum type="arabicPeriod"/>
            </a:pPr>
            <a:r>
              <a:rPr lang="en-US" sz="2800" dirty="0" smtClean="0"/>
              <a:t>Giving target the "silent treatment” &amp; separating from others</a:t>
            </a:r>
          </a:p>
          <a:p>
            <a:pPr marL="514350" indent="-514350">
              <a:buFont typeface="+mj-lt"/>
              <a:buAutoNum type="arabicPeriod"/>
            </a:pPr>
            <a:r>
              <a:rPr lang="en-US" sz="2800" dirty="0" smtClean="0"/>
              <a:t>Publicly exhibiting uncontrollable mood swings</a:t>
            </a:r>
          </a:p>
          <a:p>
            <a:pPr marL="514350" indent="-514350">
              <a:buNone/>
            </a:pPr>
            <a:endParaRPr lang="en-US" sz="1600" dirty="0" smtClean="0"/>
          </a:p>
          <a:p>
            <a:pPr marL="514350" indent="-514350" algn="r">
              <a:buNone/>
            </a:pPr>
            <a:r>
              <a:rPr lang="en-US" sz="1600" i="1" dirty="0" smtClean="0"/>
              <a:t>Source: Workplace Bullying Institute (WBI) </a:t>
            </a:r>
            <a:endParaRPr lang="en-US" sz="2800" i="1" dirty="0" smtClean="0"/>
          </a:p>
        </p:txBody>
      </p:sp>
      <p:sp>
        <p:nvSpPr>
          <p:cNvPr id="4" name="Slide Number Placeholder 3"/>
          <p:cNvSpPr>
            <a:spLocks noGrp="1"/>
          </p:cNvSpPr>
          <p:nvPr>
            <p:ph type="sldNum" sz="quarter" idx="12"/>
          </p:nvPr>
        </p:nvSpPr>
        <p:spPr/>
        <p:txBody>
          <a:bodyPr/>
          <a:lstStyle/>
          <a:p>
            <a:fld id="{E2102856-FE61-4645-89B8-30AD766978D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pPr marR="0" rtl="0"/>
            <a:r>
              <a:rPr lang="en-US" baseline="0" dirty="0" smtClean="0">
                <a:solidFill>
                  <a:srgbClr val="484538"/>
                </a:solidFill>
                <a:latin typeface="Georgia"/>
              </a:rPr>
              <a:t>Recognizing a Bully—</a:t>
            </a:r>
            <a:br>
              <a:rPr lang="en-US" baseline="0" dirty="0" smtClean="0">
                <a:solidFill>
                  <a:srgbClr val="484538"/>
                </a:solidFill>
                <a:latin typeface="Georgia"/>
              </a:rPr>
            </a:br>
            <a:r>
              <a:rPr lang="en-US" baseline="0" dirty="0" smtClean="0">
                <a:solidFill>
                  <a:srgbClr val="484538"/>
                </a:solidFill>
                <a:latin typeface="Georgia"/>
              </a:rPr>
              <a:t>Top</a:t>
            </a:r>
            <a:r>
              <a:rPr lang="en-US" dirty="0" smtClean="0">
                <a:solidFill>
                  <a:srgbClr val="484538"/>
                </a:solidFill>
                <a:latin typeface="Georgia"/>
              </a:rPr>
              <a:t> Ten Bullying Behaviors</a:t>
            </a:r>
            <a:endParaRPr lang="en-US" baseline="0" dirty="0" smtClean="0">
              <a:solidFill>
                <a:srgbClr val="484538"/>
              </a:solidFill>
              <a:latin typeface="Georgia"/>
            </a:endParaRPr>
          </a:p>
        </p:txBody>
      </p:sp>
      <p:sp>
        <p:nvSpPr>
          <p:cNvPr id="3" name="Text Placeholder 2"/>
          <p:cNvSpPr>
            <a:spLocks noGrp="1"/>
          </p:cNvSpPr>
          <p:nvPr>
            <p:ph type="body" idx="1"/>
          </p:nvPr>
        </p:nvSpPr>
        <p:spPr/>
        <p:txBody>
          <a:bodyPr>
            <a:normAutofit/>
          </a:bodyPr>
          <a:lstStyle/>
          <a:p>
            <a:pPr marL="514350" indent="-514350">
              <a:buFont typeface="+mj-lt"/>
              <a:buAutoNum type="arabicPeriod" startAt="6"/>
            </a:pPr>
            <a:r>
              <a:rPr lang="en-US" sz="2800" dirty="0" smtClean="0"/>
              <a:t>Creating own rules that even she/he did not follow</a:t>
            </a:r>
          </a:p>
          <a:p>
            <a:pPr marL="514350" indent="-514350">
              <a:buFont typeface="+mj-lt"/>
              <a:buAutoNum type="arabicPeriod" startAt="6"/>
            </a:pPr>
            <a:r>
              <a:rPr lang="en-US" sz="2800" dirty="0" smtClean="0"/>
              <a:t>Disregarding satisfactory or exemplary work </a:t>
            </a:r>
          </a:p>
          <a:p>
            <a:pPr marL="514350" indent="-514350">
              <a:buFont typeface="+mj-lt"/>
              <a:buAutoNum type="arabicPeriod" startAt="6"/>
            </a:pPr>
            <a:r>
              <a:rPr lang="en-US" sz="2800" dirty="0" smtClean="0"/>
              <a:t>Harshly &amp; constantly criticizing target; different standard</a:t>
            </a:r>
          </a:p>
          <a:p>
            <a:pPr marL="514350" indent="-514350">
              <a:buFont typeface="+mj-lt"/>
              <a:buAutoNum type="arabicPeriod" startAt="6"/>
            </a:pPr>
            <a:r>
              <a:rPr lang="en-US" sz="2800" dirty="0" smtClean="0"/>
              <a:t>Starting or perpetrating, destructive rumors/gossip about target</a:t>
            </a:r>
          </a:p>
          <a:p>
            <a:pPr marL="514350" indent="-514350">
              <a:buFont typeface="+mj-lt"/>
              <a:buAutoNum type="arabicPeriod" startAt="6"/>
            </a:pPr>
            <a:r>
              <a:rPr lang="en-US" sz="2800" dirty="0" smtClean="0"/>
              <a:t>Encouraging people to turn against the person</a:t>
            </a:r>
          </a:p>
          <a:p>
            <a:pPr marL="514350" indent="-514350">
              <a:buNone/>
            </a:pPr>
            <a:endParaRPr lang="en-US" sz="1600" dirty="0" smtClean="0"/>
          </a:p>
          <a:p>
            <a:pPr marL="514350" indent="-514350" algn="r">
              <a:buNone/>
            </a:pPr>
            <a:r>
              <a:rPr lang="en-US" sz="1600" i="1" dirty="0" smtClean="0"/>
              <a:t>Source: Workplace Bullying Institute (WBI) </a:t>
            </a:r>
            <a:r>
              <a:rPr lang="en-US" sz="2400" dirty="0" smtClean="0"/>
              <a:t>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baseline="0" smtClean="0">
                <a:solidFill>
                  <a:srgbClr val="484538"/>
                </a:solidFill>
                <a:latin typeface="Georgia"/>
              </a:rPr>
              <a:t>If You Are The Manager of a Bully</a:t>
            </a:r>
          </a:p>
        </p:txBody>
      </p:sp>
      <p:sp>
        <p:nvSpPr>
          <p:cNvPr id="3" name="Text Placeholder 2"/>
          <p:cNvSpPr>
            <a:spLocks noGrp="1"/>
          </p:cNvSpPr>
          <p:nvPr>
            <p:ph type="body" idx="1"/>
          </p:nvPr>
        </p:nvSpPr>
        <p:spPr/>
        <p:txBody>
          <a:bodyPr>
            <a:normAutofit/>
          </a:bodyPr>
          <a:lstStyle/>
          <a:p>
            <a:pPr marR="0" lvl="0" rtl="0"/>
            <a:r>
              <a:rPr lang="en-US" baseline="0" dirty="0" smtClean="0">
                <a:solidFill>
                  <a:srgbClr val="484538"/>
                </a:solidFill>
                <a:latin typeface="Georgia"/>
              </a:rPr>
              <a:t>Step up, show up and speak up. </a:t>
            </a:r>
          </a:p>
          <a:p>
            <a:pPr marR="0" lvl="1" rtl="0"/>
            <a:r>
              <a:rPr lang="en-US" baseline="0" dirty="0" smtClean="0">
                <a:solidFill>
                  <a:srgbClr val="484538"/>
                </a:solidFill>
                <a:latin typeface="Georgia"/>
              </a:rPr>
              <a:t>Paradoxically, bullies want to be stopped. </a:t>
            </a:r>
          </a:p>
          <a:p>
            <a:pPr marR="0" lvl="1" rtl="0"/>
            <a:r>
              <a:rPr lang="en-US" baseline="0" dirty="0" smtClean="0">
                <a:solidFill>
                  <a:srgbClr val="484538"/>
                </a:solidFill>
                <a:latin typeface="Georgia"/>
              </a:rPr>
              <a:t>The bully cannot stop his or her own behavior because it is being driven by deep fear. </a:t>
            </a:r>
          </a:p>
          <a:p>
            <a:pPr marR="0" lvl="1" rtl="0"/>
            <a:r>
              <a:rPr lang="en-US" baseline="0" dirty="0" smtClean="0">
                <a:solidFill>
                  <a:srgbClr val="484538"/>
                </a:solidFill>
                <a:latin typeface="Georgia"/>
              </a:rPr>
              <a:t>Often, only a resounding wake-up call from management has any hope of bringing about change. </a:t>
            </a:r>
          </a:p>
          <a:p>
            <a:pPr marR="0" lvl="0" rtl="0"/>
            <a:r>
              <a:rPr lang="en-US" baseline="0" dirty="0" smtClean="0">
                <a:solidFill>
                  <a:srgbClr val="484538"/>
                </a:solidFill>
                <a:latin typeface="Georgia"/>
              </a:rPr>
              <a:t>Be </a:t>
            </a:r>
            <a:r>
              <a:rPr lang="en-US" baseline="0" dirty="0" smtClean="0">
                <a:solidFill>
                  <a:srgbClr val="484538"/>
                </a:solidFill>
                <a:latin typeface="Georgia"/>
              </a:rPr>
              <a:t>proactive </a:t>
            </a:r>
            <a:r>
              <a:rPr lang="en-US" baseline="0" dirty="0" smtClean="0">
                <a:solidFill>
                  <a:srgbClr val="484538"/>
                </a:solidFill>
                <a:latin typeface="Georgia"/>
              </a:rPr>
              <a:t>and act as soon as you see that bullying behaviors are frequent or habitual. </a:t>
            </a:r>
          </a:p>
          <a:p>
            <a:pPr marR="0" lvl="0" rtl="0"/>
            <a:r>
              <a:rPr lang="en-US" baseline="0" dirty="0" smtClean="0">
                <a:solidFill>
                  <a:srgbClr val="484538"/>
                </a:solidFill>
                <a:latin typeface="Georgia"/>
              </a:rPr>
              <a:t>If you have a bully on your team, be assertive. </a:t>
            </a:r>
          </a:p>
          <a:p>
            <a:pPr marR="0" lvl="1" rtl="0"/>
            <a:r>
              <a:rPr lang="en-US" baseline="0" dirty="0" smtClean="0">
                <a:solidFill>
                  <a:srgbClr val="484538"/>
                </a:solidFill>
                <a:latin typeface="Georgia"/>
              </a:rPr>
              <a:t>If you need to shore up your conflict and anger management skills, do so.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aseline="0" smtClean="0">
                <a:solidFill>
                  <a:srgbClr val="484538"/>
                </a:solidFill>
                <a:latin typeface="Georgia"/>
              </a:rPr>
              <a:t>Managing A Bully</a:t>
            </a:r>
          </a:p>
        </p:txBody>
      </p:sp>
      <p:sp>
        <p:nvSpPr>
          <p:cNvPr id="3" name="Text Placeholder 2"/>
          <p:cNvSpPr>
            <a:spLocks noGrp="1"/>
          </p:cNvSpPr>
          <p:nvPr>
            <p:ph type="body" idx="1"/>
          </p:nvPr>
        </p:nvSpPr>
        <p:spPr/>
        <p:txBody>
          <a:bodyPr>
            <a:normAutofit fontScale="92500" lnSpcReduction="10000"/>
          </a:bodyPr>
          <a:lstStyle/>
          <a:p>
            <a:pPr marR="0" lvl="0" rtl="0"/>
            <a:r>
              <a:rPr lang="en-US" baseline="0" smtClean="0">
                <a:solidFill>
                  <a:srgbClr val="484538"/>
                </a:solidFill>
                <a:latin typeface="Georgia"/>
              </a:rPr>
              <a:t>Begin with compassion. </a:t>
            </a:r>
          </a:p>
          <a:p>
            <a:pPr marR="0" lvl="1" rtl="0"/>
            <a:r>
              <a:rPr lang="en-US" baseline="0" smtClean="0">
                <a:solidFill>
                  <a:srgbClr val="484538"/>
                </a:solidFill>
                <a:latin typeface="Georgia"/>
              </a:rPr>
              <a:t>Beginning with an understanding of the inherent weakness the bully is projecting and its likely causes will help you manage. </a:t>
            </a:r>
          </a:p>
          <a:p>
            <a:pPr marR="0" lvl="0" rtl="0"/>
            <a:r>
              <a:rPr lang="en-US" baseline="0" smtClean="0">
                <a:solidFill>
                  <a:srgbClr val="484538"/>
                </a:solidFill>
                <a:latin typeface="Georgia"/>
              </a:rPr>
              <a:t>Bullies need to be managed because they cannot manage themselves</a:t>
            </a:r>
          </a:p>
          <a:p>
            <a:pPr marR="0" lvl="1" rtl="0"/>
            <a:r>
              <a:rPr lang="en-US" baseline="0" smtClean="0">
                <a:solidFill>
                  <a:srgbClr val="484538"/>
                </a:solidFill>
                <a:latin typeface="Georgia"/>
              </a:rPr>
              <a:t>No one wants to say no to them because of the consequences. </a:t>
            </a:r>
          </a:p>
          <a:p>
            <a:pPr marR="0" lvl="1" rtl="0"/>
            <a:r>
              <a:rPr lang="en-US" baseline="0" smtClean="0">
                <a:solidFill>
                  <a:srgbClr val="484538"/>
                </a:solidFill>
                <a:latin typeface="Georgia"/>
              </a:rPr>
              <a:t>That’s the operating system of the bully: don’t cross me or I will make your life miserable. </a:t>
            </a:r>
          </a:p>
          <a:p>
            <a:pPr marR="0" lvl="0" rtl="0"/>
            <a:r>
              <a:rPr lang="en-US" baseline="0" smtClean="0">
                <a:solidFill>
                  <a:srgbClr val="484538"/>
                </a:solidFill>
                <a:latin typeface="Georgia"/>
              </a:rPr>
              <a:t>Bullies appear self-confident, strong and impervious because they intimidate weaker people. </a:t>
            </a:r>
          </a:p>
          <a:p>
            <a:pPr marR="0" lvl="1" rtl="0"/>
            <a:r>
              <a:rPr lang="en-US" baseline="0" smtClean="0">
                <a:solidFill>
                  <a:srgbClr val="484538"/>
                </a:solidFill>
                <a:latin typeface="Georgia"/>
              </a:rPr>
              <a:t>If you vacillate, placate or submit to a bully or respond with fear or rage, she feels her point is proven: you are inferior and deserve to be abused, taken down or written off. </a:t>
            </a:r>
          </a:p>
        </p:txBody>
      </p:sp>
      <p:sp>
        <p:nvSpPr>
          <p:cNvPr id="4" name="Slide Number Placeholder 3"/>
          <p:cNvSpPr>
            <a:spLocks noGrp="1"/>
          </p:cNvSpPr>
          <p:nvPr>
            <p:ph type="sldNum" sz="quarter" idx="12"/>
          </p:nvPr>
        </p:nvSpPr>
        <p:spPr/>
        <p:txBody>
          <a:bodyPr/>
          <a:lstStyle/>
          <a:p>
            <a:fld id="{E2102856-FE61-4645-89B8-30AD766978D5}"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TotalTime>
  <Words>1171</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Managing a Bully in the Workplace</vt:lpstr>
      <vt:lpstr>Recognizing a Bully</vt:lpstr>
      <vt:lpstr>Recognizing a Bully</vt:lpstr>
      <vt:lpstr>Recognizing a Bully</vt:lpstr>
      <vt:lpstr>Recognizing a Bully</vt:lpstr>
      <vt:lpstr>Recognizing a Bully— Top Ten Bullying Behaviors</vt:lpstr>
      <vt:lpstr>Recognizing a Bully— Top Ten Bullying Behaviors</vt:lpstr>
      <vt:lpstr>If You Are The Manager of a Bully</vt:lpstr>
      <vt:lpstr>Managing A Bully</vt:lpstr>
      <vt:lpstr>Tools for Managing the Bully</vt:lpstr>
      <vt:lpstr>Tools for Managing the Bully</vt:lpstr>
      <vt:lpstr>Tools for Managing the Bully</vt:lpstr>
      <vt:lpstr>Tools for Managing the Bully</vt:lpstr>
      <vt:lpstr>Resources at Your Disposal</vt:lpstr>
      <vt:lpstr>Resources at Your Disposal</vt:lpstr>
      <vt:lpstr>Resources at Your Disposal</vt:lpstr>
      <vt:lpstr>Contacting the Center for Work &amp; Family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 Bully in the Workplace</dc:title>
  <dc:creator>Jeff Harris</dc:creator>
  <cp:lastModifiedBy>Diane Schrader</cp:lastModifiedBy>
  <cp:revision>12</cp:revision>
  <dcterms:created xsi:type="dcterms:W3CDTF">2011-03-01T20:58:15Z</dcterms:created>
  <dcterms:modified xsi:type="dcterms:W3CDTF">2015-05-20T20:54:12Z</dcterms:modified>
</cp:coreProperties>
</file>